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58" r:id="rId9"/>
    <p:sldId id="259" r:id="rId10"/>
    <p:sldId id="261" r:id="rId11"/>
    <p:sldId id="260" r:id="rId12"/>
    <p:sldId id="26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B4AB-2540-E347-B696-483EC13FD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DDE6E-7CE1-FF46-9F24-99C424584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0EDB-83BF-4B4D-859B-7185AB03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33994-A3DE-C14B-B102-BF00F530C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750A3-EF85-AA45-BD91-C2963074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BE8D-E69C-5340-A037-74386CF6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FD08D-1EC8-2746-A9B8-588E804F8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2F8D2-938C-2E41-B096-1F79FC3C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1E99C-6AF4-224C-8DEA-05FAC24F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3F1F8-0C45-E247-B9ED-6F1CFFAE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5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3D44C-D7C9-B04A-AE1D-35236202D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9AEC4-CB06-8545-A9B3-E10805CA9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8CDC-AF14-DF4B-9F84-958C52A3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AA691-396F-E749-A92F-068952EC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977A4-AB2E-7046-9A76-B2407E95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4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A933-D9BF-0A4D-B45A-D4507844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52C39-4E6F-4748-B491-6EF9847A8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B09CE-8974-CB4E-9643-4350FDC9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A6AE0-507C-0144-9479-A2AF408D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7B8CD-65CB-DB4C-8657-A8B79FCF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931F-9C74-3246-A256-EA004ACC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04F6A-EE0E-4346-936E-1567200B6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352D5-6889-1F44-9147-11181286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6A8BF-2DC5-6C43-81BD-ED9C4E6E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76392-8271-FE4E-9854-210EB475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2EE5-D34B-C749-B61B-6CB15E12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8B12-2AFC-3B47-9BAC-E7A50470F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9CE7B-89C2-6042-8793-102F73C72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11B03-A628-074C-A8B4-3841132E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2D1CB-34BC-1140-85DD-8132F35F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B50C3-4C6A-FF4C-9441-24F5425B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2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D152-4CFC-7043-B35C-3A358327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C8CDD-A9B1-5C47-8940-2D2C54677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DAA6-2C48-B04C-85FD-012AD1678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616E0-CB9F-5F47-BD76-359D5067A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C7D522-84C6-E74F-BD69-1CB9CA6F68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40D0E-ADFD-4B49-A3C4-8478FB80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DA7E8-EFF8-5A46-8632-8AEF57AC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C00AE-5FFF-6641-B249-ADFFE125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43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C858-99F4-9543-9DA7-B6E92011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AFC07-0496-6A40-AE65-0DB2AD9D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94D11-661F-3247-AE55-BB9FD23E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E0B92-ACF7-FE44-B5A4-27173969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6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05BD1-FF7D-194C-A5D3-9D1358C60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BD91B-2219-214C-B578-0C115E63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40561-D420-3344-B360-1B5CBABF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5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6ACA1-C3A8-0F43-9634-34475CEA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DD71-699C-DA42-8B8B-39273785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6D2B0-5151-FA43-9091-0C9481941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7EF79-CCB9-E349-8CC1-1C1766F8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D30DA-0283-EB4A-90D7-5B2E9030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AD9D2-B79F-FC4A-98A1-5E9D1B2A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48CC-DB49-9D40-982D-FEC3D08F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9A555-198B-2D48-9763-48CD35767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D2334-C026-5647-86C3-597761860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35BAE-EEF5-F949-88C1-37F5D627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E29FF-6DCD-D149-8EA8-81503893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0E494-BCBC-934F-B89D-915F9DD0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7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5B994-AE12-5742-9762-407E8A5F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F4A46-84BE-B446-930C-80FCA8A77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5E145-B370-A54C-B5E8-895A7DC0A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6A5C2-7AB1-DB47-8A4A-7DD27143C4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9E6ED-650A-B742-BBD5-FC05B9DEF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88CAF-1377-0A44-A865-09AF60115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7DB67-C637-0042-8821-42EDF6DA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8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9C6A-1AB0-174F-9AE6-45ABFA1AA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Attention, Transformers, BERT, and Other Modern Sequence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7940B-ED20-1949-9EC9-70F82BF2A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86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0021-C695-411D-BF1B-C8C2CEF4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layer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573AE-C563-49A7-87F1-F4BFF303A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Attention weights are computed as a </a:t>
                </a:r>
                <a:r>
                  <a:rPr lang="en-US" dirty="0" err="1"/>
                  <a:t>softmax</a:t>
                </a:r>
                <a:r>
                  <a:rPr lang="en-US" dirty="0"/>
                  <a:t> where the inputs annotations depend on the annotation and decoder states: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can be any type of network (commonly a fully-connected network) where the output is a score.</a:t>
                </a:r>
              </a:p>
              <a:p>
                <a:pPr lvl="1"/>
                <a:r>
                  <a:rPr lang="en-US" dirty="0"/>
                  <a:t>Score is how strong the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in the input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output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573AE-C563-49A7-87F1-F4BFF303A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06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21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8CBF4-F388-4948-B4BE-7299D054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9345DA-0465-4758-A582-28DB23188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643" y="1444780"/>
            <a:ext cx="8448675" cy="4124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91BFC3-8FB3-4F7F-BAC7-D77A7075BCC3}"/>
              </a:ext>
            </a:extLst>
          </p:cNvPr>
          <p:cNvSpPr txBox="1"/>
          <p:nvPr/>
        </p:nvSpPr>
        <p:spPr>
          <a:xfrm>
            <a:off x="1515643" y="5833018"/>
            <a:ext cx="8448675" cy="65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French to English translation, the relative position of adjectives and nouns can change. Attention can account for that in the model.</a:t>
            </a:r>
          </a:p>
        </p:txBody>
      </p:sp>
    </p:spTree>
    <p:extLst>
      <p:ext uri="{BB962C8B-B14F-4D97-AF65-F5344CB8AC3E}">
        <p14:creationId xmlns:p14="http://schemas.microsoft.com/office/powerpoint/2010/main" val="57162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BAED-AFDA-4B5D-9FD5-DBFD6CA4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Other Contexts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D0F38C-F104-43DB-89AF-A31DF7B3D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577" y="1362176"/>
            <a:ext cx="9167700" cy="53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7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D1D9-2591-4349-A46E-BDFA1779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RNNs cannot work well in parallel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0D66E5-10AC-414F-ABB6-74FE770CB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592" y="1379196"/>
            <a:ext cx="7534945" cy="51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F644-3E34-4EB7-B952-BD7B34A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can be complex, and not support parallel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225BA-B1BC-42A8-AA36-B2541246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Inputs: t: length of sequence, d: # of layers, k: # of neurons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Attention requires additional information to recompute at every time step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61B6E6-E83F-45BC-80BD-36F4259F846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70743" y="2496215"/>
              <a:ext cx="8128000" cy="1381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37226383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34247148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83307957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9886759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9602734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Training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Training Memory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Testing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Testing Memory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1572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546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 + Attn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28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61B6E6-E83F-45BC-80BD-36F4259F84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1005555"/>
                  </p:ext>
                </p:extLst>
              </p:nvPr>
            </p:nvGraphicFramePr>
            <p:xfrm>
              <a:off x="1770743" y="2496215"/>
              <a:ext cx="8128000" cy="1383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372263837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34247148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833079579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9886759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96027341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Training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Training Memory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Testing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Testing Memory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1572803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177419" r="-300375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177419" r="-20150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77419" r="-100749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77419" r="-749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5464381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 + Attn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75" t="-281967" r="-30037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28" t="-281967" r="-20150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81967" r="-10074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81967" r="-749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28944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0334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F42C-F8A3-4A39-95A8-376B5D6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</a:t>
            </a:r>
          </a:p>
        </p:txBody>
      </p:sp>
      <p:pic>
        <p:nvPicPr>
          <p:cNvPr id="1026" name="Picture 2" descr="Image result for 1D convolution">
            <a:extLst>
              <a:ext uri="{FF2B5EF4-FFF2-40B4-BE49-F238E27FC236}">
                <a16:creationId xmlns:a16="http://schemas.microsoft.com/office/drawing/2014/main" id="{D1721220-8868-42B9-B176-C779EA420E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4286" y="628650"/>
            <a:ext cx="7100557" cy="58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03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D6E2-FBC8-4F82-AA35-7E087437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Networks</a:t>
            </a:r>
          </a:p>
        </p:txBody>
      </p:sp>
      <p:pic>
        <p:nvPicPr>
          <p:cNvPr id="2050" name="Picture 2" descr="https://miro.medium.com/max/1218/1*V2435M1u0tiSOz4nRBfl4g.png">
            <a:extLst>
              <a:ext uri="{FF2B5EF4-FFF2-40B4-BE49-F238E27FC236}">
                <a16:creationId xmlns:a16="http://schemas.microsoft.com/office/drawing/2014/main" id="{A6E71C4A-D5A4-4D84-A3DC-58B18AA6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138" y="1431906"/>
            <a:ext cx="8289925" cy="539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4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7138-EA08-6E4B-BA7F-9A12158C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AFEAD-3BDF-4249-A46F-99E0A19350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690688"/>
            <a:ext cx="5789935" cy="3713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116CC-0608-6643-A1F0-7D09A58E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37" y="1690687"/>
            <a:ext cx="5266061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5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0010-491C-4740-9BEE-B7A184EF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Block – Self Attention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3B0945-90CC-2E4E-9ACF-1C0C3D107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2014" y="1690687"/>
            <a:ext cx="8373474" cy="461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49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CA3C-3FA3-584B-8CCE-74AEE619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Block – Self Attention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A3C8DC-23A1-4141-97A4-A007903CE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287" y="1690688"/>
            <a:ext cx="7388555" cy="4666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84DB1B-78D8-1041-94E2-BAAA90EF9F96}"/>
                  </a:ext>
                </a:extLst>
              </p:cNvPr>
              <p:cNvSpPr txBox="1"/>
              <p:nvPr/>
            </p:nvSpPr>
            <p:spPr>
              <a:xfrm>
                <a:off x="314325" y="1943100"/>
                <a:ext cx="3214688" cy="4248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84DB1B-78D8-1041-94E2-BAAA90EF9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1943100"/>
                <a:ext cx="3214688" cy="4248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4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B2C1-AE51-C141-A5FE-7944E5F5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Sequence Problems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3D7347-6EBD-BB4C-8A44-1B9AB635F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0" y="1937544"/>
            <a:ext cx="12104414" cy="3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6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09C8-CAC2-B146-9E12-3CE67F93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Block – Self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E94B5-26D5-0F47-A0EE-4B5A95CF1C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691063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represents a word we are scoring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represents a word we are assessing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output vector for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are used to assess the similarity of two words,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the output function for the weighted attention scoring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E94B5-26D5-0F47-A0EE-4B5A95CF1C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691063" cy="5032375"/>
              </a:xfrm>
              <a:blipFill>
                <a:blip r:embed="rId2"/>
                <a:stretch>
                  <a:fillRect l="-2162" t="-2273" r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B7AE6C-1C25-0248-984C-4E1D04052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7085" y="2014536"/>
            <a:ext cx="5659604" cy="30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D69D-5F1B-DD4F-A042-0DCA5D33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B26731-F39C-9B4F-9D64-7842AC801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832" y="539749"/>
            <a:ext cx="10274336" cy="60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30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7138-EA08-6E4B-BA7F-9A12158C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AFEAD-3BDF-4249-A46F-99E0A19350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690688"/>
            <a:ext cx="5789935" cy="3713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116CC-0608-6643-A1F0-7D09A58E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37" y="1690687"/>
            <a:ext cx="5266061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8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D6E2-FBC8-4F82-AA35-7E087437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Networks</a:t>
            </a:r>
          </a:p>
        </p:txBody>
      </p:sp>
      <p:pic>
        <p:nvPicPr>
          <p:cNvPr id="2050" name="Picture 2" descr="https://miro.medium.com/max/1218/1*V2435M1u0tiSOz4nRBfl4g.png">
            <a:extLst>
              <a:ext uri="{FF2B5EF4-FFF2-40B4-BE49-F238E27FC236}">
                <a16:creationId xmlns:a16="http://schemas.microsoft.com/office/drawing/2014/main" id="{A6E71C4A-D5A4-4D84-A3DC-58B18AA6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138" y="1431906"/>
            <a:ext cx="8289925" cy="539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42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C47D-7A23-A243-BA7A-D2409C144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5CF75A-2FD9-0647-837C-126825332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732" y="1415257"/>
            <a:ext cx="8334536" cy="51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81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981E-2131-D941-AB9A-855B920C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(similarly </a:t>
            </a:r>
            <a:r>
              <a:rPr lang="en-US" dirty="0" err="1"/>
              <a:t>OpenAI</a:t>
            </a:r>
            <a:r>
              <a:rPr lang="en-US" dirty="0"/>
              <a:t> GPT)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035DA-1735-274F-8351-AED5523CE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48188" cy="4532313"/>
          </a:xfrm>
        </p:spPr>
        <p:txBody>
          <a:bodyPr/>
          <a:lstStyle/>
          <a:p>
            <a:r>
              <a:rPr lang="en-US" dirty="0"/>
              <a:t>BERT - Bidirectional Encoder Representations from Transformers</a:t>
            </a:r>
          </a:p>
          <a:p>
            <a:r>
              <a:rPr lang="en-US" dirty="0"/>
              <a:t>Trained as a deeply bidirectional, unsupervised text representation</a:t>
            </a:r>
          </a:p>
          <a:p>
            <a:pPr lvl="1"/>
            <a:r>
              <a:rPr lang="en-US" dirty="0"/>
              <a:t>Trained by reading 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D7EC-B328-B144-817D-70724DF4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88" y="1690688"/>
            <a:ext cx="6714452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13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981E-2131-D941-AB9A-855B920C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035DA-1735-274F-8351-AED5523CE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48188" cy="4532313"/>
          </a:xfrm>
        </p:spPr>
        <p:txBody>
          <a:bodyPr/>
          <a:lstStyle/>
          <a:p>
            <a:r>
              <a:rPr lang="en-US" dirty="0"/>
              <a:t>Training process – sentences are entered in pairs into BERT</a:t>
            </a:r>
          </a:p>
          <a:p>
            <a:pPr lvl="1"/>
            <a:r>
              <a:rPr lang="en-US" dirty="0"/>
              <a:t>50% of the time the first sentence proceeds the second sentence, 50% of the time it does not</a:t>
            </a:r>
          </a:p>
          <a:p>
            <a:pPr lvl="1"/>
            <a:r>
              <a:rPr lang="en-US" dirty="0"/>
              <a:t>Goal is to predict if the two sentences are related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D7EC-B328-B144-817D-70724DF4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88" y="1690688"/>
            <a:ext cx="6714452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9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3DF0-16C5-C64E-9413-DEE389F4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2AE94-6012-D64E-9AB3-1F8A1A98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input sequence goes through the Transformer model.</a:t>
            </a:r>
          </a:p>
          <a:p>
            <a:r>
              <a:rPr lang="en-US" dirty="0"/>
              <a:t>The output of the [CLS] token is transformed into a 2×1 shaped vector, using a simple classification layer (learned matrices of weights and biases).</a:t>
            </a:r>
          </a:p>
          <a:p>
            <a:r>
              <a:rPr lang="en-US" dirty="0"/>
              <a:t>Calculating the probability of </a:t>
            </a:r>
            <a:r>
              <a:rPr lang="en-US" dirty="0" err="1"/>
              <a:t>IsNextSequence</a:t>
            </a:r>
            <a:r>
              <a:rPr lang="en-US" dirty="0"/>
              <a:t> with 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E5AE8-E49E-5043-A19D-20954752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4193272"/>
            <a:ext cx="8501062" cy="26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7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A51C-E887-E644-A839-5A91B616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BERT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F72B-67C8-604B-9C99-2706B7C0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https://github.com/google-research/bert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Classification tasks such as sentiment analysis are done similarly to Next Sentence classification, by adding a classification layer on top of the Transformer output for the [CLS] token.</a:t>
            </a:r>
          </a:p>
          <a:p>
            <a:r>
              <a:rPr lang="en-US" dirty="0"/>
              <a:t>In Question Answering tasks (e.g. </a:t>
            </a:r>
            <a:r>
              <a:rPr lang="en-US" dirty="0" err="1"/>
              <a:t>SQuAD</a:t>
            </a:r>
            <a:r>
              <a:rPr lang="en-US" dirty="0"/>
              <a:t> v1.1), the software receives a question regarding a text sequence and is required to mark the answer in the sequence. Using BERT, a Q&amp;A model can be trained by learning two extra vectors that mark the beginning and the end of the answer.</a:t>
            </a:r>
          </a:p>
          <a:p>
            <a:r>
              <a:rPr lang="en-US" dirty="0"/>
              <a:t>In Named Entity Recognition (NER), the software receives a text sequence and is required to mark the various types of entities (Person, Organization, Date, </a:t>
            </a:r>
            <a:r>
              <a:rPr lang="en-US" dirty="0" err="1"/>
              <a:t>etc</a:t>
            </a:r>
            <a:r>
              <a:rPr lang="en-US" dirty="0"/>
              <a:t>) that appear in the text. Using BERT, a NER model can be trained by feeding the output vector of each token into a classification layer that predicts the NER label.</a:t>
            </a:r>
          </a:p>
        </p:txBody>
      </p:sp>
    </p:spTree>
    <p:extLst>
      <p:ext uri="{BB962C8B-B14F-4D97-AF65-F5344CB8AC3E}">
        <p14:creationId xmlns:p14="http://schemas.microsoft.com/office/powerpoint/2010/main" val="3621939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A8FF-71A2-B34D-880F-84C406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BERT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5557F-999D-5946-9230-D49F0F0F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i="1" dirty="0"/>
              <a:t>Model size matters, even at huge scale.</a:t>
            </a:r>
            <a:r>
              <a:rPr lang="en-US" sz="2200" dirty="0"/>
              <a:t> </a:t>
            </a:r>
            <a:r>
              <a:rPr lang="en-US" sz="2200" dirty="0" err="1"/>
              <a:t>BERT_large</a:t>
            </a:r>
            <a:r>
              <a:rPr lang="en-US" sz="2200" dirty="0"/>
              <a:t>, with 345 million parameters, is the largest model of its kind. It is demonstrably superior on small-scale tasks to </a:t>
            </a:r>
            <a:r>
              <a:rPr lang="en-US" sz="2200" dirty="0" err="1"/>
              <a:t>BERT_base</a:t>
            </a:r>
            <a:r>
              <a:rPr lang="en-US" sz="2200" dirty="0"/>
              <a:t>, which uses the same architecture with “only” 110 million parameters.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i="1" dirty="0"/>
              <a:t>With enough training data, more training steps == higher accuracy.</a:t>
            </a:r>
            <a:r>
              <a:rPr lang="en-US" sz="2200" dirty="0"/>
              <a:t> For instance, on the MNLI task, the </a:t>
            </a:r>
            <a:r>
              <a:rPr lang="en-US" sz="2200" dirty="0" err="1"/>
              <a:t>BERT_base</a:t>
            </a:r>
            <a:r>
              <a:rPr lang="en-US" sz="2200" dirty="0"/>
              <a:t> accuracy improves by 1.0% when trained on 1M steps (128,000 words batch size) compared to 500K steps with the same batch size.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9171C-0D15-5A43-983C-540C9530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4158456"/>
            <a:ext cx="10522345" cy="255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8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BA7E-C1EB-F145-9A28-0AA6129A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8BA23-5F4A-D941-9278-9E6A2F454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104" y="1385888"/>
            <a:ext cx="2383895" cy="5302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99BD5-5135-2046-9230-F2D2AA42E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4668" y="1825625"/>
                <a:ext cx="745913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sequence of vectors, </a:t>
                </a:r>
                <a:r>
                  <a:rPr lang="en-US" b="1" dirty="0"/>
                  <a:t>x</a:t>
                </a:r>
                <a:r>
                  <a:rPr lang="en-US" dirty="0"/>
                  <a:t>, can be processed by applying the following recurrence relation at each time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Key idea: the same parameters are used at each time step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99BD5-5135-2046-9230-F2D2AA42E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4668" y="1825625"/>
                <a:ext cx="7459132" cy="4351338"/>
              </a:xfrm>
              <a:blipFill>
                <a:blip r:embed="rId3"/>
                <a:stretch>
                  <a:fillRect l="-1701" t="-2632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31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5DF-3353-6946-899C-648AE54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EA58-3700-3E4C-A43E-1B88C0103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1213" cy="4351338"/>
          </a:xfrm>
        </p:spPr>
        <p:txBody>
          <a:bodyPr/>
          <a:lstStyle/>
          <a:p>
            <a:r>
              <a:rPr lang="en-US" dirty="0"/>
              <a:t>Recurrent neural networks are difficult to train on long sequences</a:t>
            </a:r>
          </a:p>
          <a:p>
            <a:pPr lvl="1"/>
            <a:r>
              <a:rPr lang="en-US" dirty="0"/>
              <a:t>Machine Translation – difficult to summarize an entire sentence in one feature vector</a:t>
            </a:r>
          </a:p>
          <a:p>
            <a:endParaRPr lang="en-US" dirty="0"/>
          </a:p>
          <a:p>
            <a:r>
              <a:rPr lang="en-US" dirty="0"/>
              <a:t>Today we will introduce “Attention”, a mechanism to improve long-term relationships in sequences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FC56B-689F-2647-9359-D5721B9E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5946" y="865980"/>
            <a:ext cx="4516054" cy="48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EF4B50-6AE5-7048-8DAE-66EF5082C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489450"/>
          </a:xfrm>
        </p:spPr>
        <p:txBody>
          <a:bodyPr/>
          <a:lstStyle/>
          <a:p>
            <a:r>
              <a:rPr lang="en-US" dirty="0"/>
              <a:t>Encoder/Decoder model used for machine translation: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Network reads a sentence and stores the information in the hidden units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5EA6A-1D3F-E24A-BCBC-8912C026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Sequence to Sequence Translation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B60E82-923F-4D40-B49F-47645A29C7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6893" y="2320668"/>
            <a:ext cx="8558213" cy="2037019"/>
          </a:xfrm>
        </p:spPr>
      </p:pic>
    </p:spTree>
    <p:extLst>
      <p:ext uri="{BB962C8B-B14F-4D97-AF65-F5344CB8AC3E}">
        <p14:creationId xmlns:p14="http://schemas.microsoft.com/office/powerpoint/2010/main" val="35151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70015B-670C-4095-9E87-08CCC3FC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9D3F4C-4D04-4063-9A0D-4CC42456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relationship between points in the input and output sequence</a:t>
            </a:r>
          </a:p>
          <a:p>
            <a:endParaRPr lang="en-US" dirty="0"/>
          </a:p>
          <a:p>
            <a:r>
              <a:rPr lang="en-US" dirty="0"/>
              <a:t>During encoding, each word is represented as a vector</a:t>
            </a:r>
          </a:p>
          <a:p>
            <a:pPr lvl="1"/>
            <a:r>
              <a:rPr lang="en-US" dirty="0"/>
              <a:t>Similar to hidden state in previous RNN models</a:t>
            </a:r>
          </a:p>
          <a:p>
            <a:r>
              <a:rPr lang="en-US" dirty="0"/>
              <a:t>During decoding, input to hidden state is linear combination of input states</a:t>
            </a:r>
          </a:p>
          <a:p>
            <a:pPr lvl="1"/>
            <a:r>
              <a:rPr lang="en-US" dirty="0"/>
              <a:t>Corresponding to a weighted average of the important of each input state for that particular output state</a:t>
            </a:r>
          </a:p>
        </p:txBody>
      </p:sp>
    </p:spTree>
    <p:extLst>
      <p:ext uri="{BB962C8B-B14F-4D97-AF65-F5344CB8AC3E}">
        <p14:creationId xmlns:p14="http://schemas.microsoft.com/office/powerpoint/2010/main" val="419428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BABD-FF4B-4DD7-BDDC-3804D612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pic>
        <p:nvPicPr>
          <p:cNvPr id="1026" name="Picture 2" descr="Image result for attention neural network slides">
            <a:extLst>
              <a:ext uri="{FF2B5EF4-FFF2-40B4-BE49-F238E27FC236}">
                <a16:creationId xmlns:a16="http://schemas.microsoft.com/office/drawing/2014/main" id="{402AAD71-C399-431C-8320-240AEBF05D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2375" y="131483"/>
            <a:ext cx="7196105" cy="676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15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2EEE-7596-426C-9A6B-6AEC1858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Layer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E68BFC-C502-4EA8-84F6-24B78044B2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2" y="2366167"/>
            <a:ext cx="5763269" cy="30464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C7D291-279B-4321-A67A-F91E65306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The decoder network is an RNN. Like the encoder/decoder translation model, it makes predictions one word at a time, and the predictions are fed back in as inputs.</a:t>
            </a:r>
          </a:p>
          <a:p>
            <a:endParaRPr lang="en-US" dirty="0"/>
          </a:p>
          <a:p>
            <a:r>
              <a:rPr lang="en-US" dirty="0"/>
              <a:t>In the attention layer, a context vector is used as the input with the other information.</a:t>
            </a:r>
          </a:p>
        </p:txBody>
      </p:sp>
    </p:spTree>
    <p:extLst>
      <p:ext uri="{BB962C8B-B14F-4D97-AF65-F5344CB8AC3E}">
        <p14:creationId xmlns:p14="http://schemas.microsoft.com/office/powerpoint/2010/main" val="410582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70F6FE-98CB-428E-A20E-E12A71EC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3267FE-05D5-489B-8951-05C3ADBE6B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5185953"/>
              </a:xfrm>
            </p:spPr>
            <p:txBody>
              <a:bodyPr/>
              <a:lstStyle/>
              <a:p>
                <a:r>
                  <a:rPr lang="en-US" dirty="0"/>
                  <a:t>The context vector is computed as a weighted average of the encoder’s annotations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Attention weights are computed as a </a:t>
                </a:r>
                <a:r>
                  <a:rPr lang="en-US" dirty="0" err="1"/>
                  <a:t>softmax</a:t>
                </a:r>
                <a:r>
                  <a:rPr lang="en-US" dirty="0"/>
                  <a:t> where the inputs annotations depend on the annotation and decoder states: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attention function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depends on the annotation vector rather than the position in the sentence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3267FE-05D5-489B-8951-05C3ADBE6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5185953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90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865</Words>
  <Application>Microsoft Macintosh PowerPoint</Application>
  <PresentationFormat>Widescreen</PresentationFormat>
  <Paragraphs>123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Attention, Transformers, BERT, and Other Modern Sequence Processing</vt:lpstr>
      <vt:lpstr>Review – Sequence Problems</vt:lpstr>
      <vt:lpstr>Recurrent Neural Networks</vt:lpstr>
      <vt:lpstr>Problem</vt:lpstr>
      <vt:lpstr>Review – Sequence to Sequence Translation</vt:lpstr>
      <vt:lpstr>Attention</vt:lpstr>
      <vt:lpstr>Attention</vt:lpstr>
      <vt:lpstr>Attention Layer</vt:lpstr>
      <vt:lpstr>Attention</vt:lpstr>
      <vt:lpstr>Attention layer calculation</vt:lpstr>
      <vt:lpstr>Attention in practice</vt:lpstr>
      <vt:lpstr>Attention in Other Contexts</vt:lpstr>
      <vt:lpstr>Challenge: RNNs cannot work well in parallel</vt:lpstr>
      <vt:lpstr>RNNs can be complex, and not support parallel operations</vt:lpstr>
      <vt:lpstr>1D Convolution</vt:lpstr>
      <vt:lpstr>Transformer Networks</vt:lpstr>
      <vt:lpstr>Transformer Networks</vt:lpstr>
      <vt:lpstr>Encoder Block – Self Attention</vt:lpstr>
      <vt:lpstr>Encoder Block – Self Attention</vt:lpstr>
      <vt:lpstr>Encoder Block – Self Attention</vt:lpstr>
      <vt:lpstr>PowerPoint Presentation</vt:lpstr>
      <vt:lpstr>Transformer Networks</vt:lpstr>
      <vt:lpstr>Transformer Networks</vt:lpstr>
      <vt:lpstr>Transformer Results</vt:lpstr>
      <vt:lpstr>BERT (similarly OpenAI GPT)</vt:lpstr>
      <vt:lpstr>BERT Training</vt:lpstr>
      <vt:lpstr>BERT Training</vt:lpstr>
      <vt:lpstr>Using BERT today</vt:lpstr>
      <vt:lpstr>Other BERT Takeaways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Attention, Transformers, BERT, and Other Modern Sequence Processing</dc:title>
  <dc:creator>Microsoft Office User</dc:creator>
  <cp:lastModifiedBy>Microsoft Office User</cp:lastModifiedBy>
  <cp:revision>29</cp:revision>
  <dcterms:created xsi:type="dcterms:W3CDTF">2019-11-12T02:58:05Z</dcterms:created>
  <dcterms:modified xsi:type="dcterms:W3CDTF">2019-11-12T23:26:47Z</dcterms:modified>
</cp:coreProperties>
</file>